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34747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CREWCIAL PARTNERS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Sales Activation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365760" y="205740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Kickoff Meeting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365760" y="2880360"/>
            <a:ext cx="3200400" cy="3657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3017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March 2026  |  Crewcial Partners Business Development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42062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interested. Not interesting.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THE CADENCE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Stay Accountable — Together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261872"/>
            <a:ext cx="4160520" cy="1600200"/>
          </a:xfrm>
          <a:prstGeom prst="rect">
            <a:avLst/>
          </a:prstGeom>
          <a:solidFill>
            <a:srgbClr val="2E5D8A"/>
          </a:solidFill>
          <a:ln w="12700">
            <a:solidFill>
              <a:srgbClr val="3A609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261872"/>
            <a:ext cx="54864" cy="160020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" y="1426464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1408176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Roundtable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005840" y="1764792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1st Tuesday / Month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84632" y="2084832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Insights from the field. Content ideation. PWI pipeline review. Attendance is a KPI.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754880" y="1261872"/>
            <a:ext cx="4160520" cy="1600200"/>
          </a:xfrm>
          <a:prstGeom prst="rect">
            <a:avLst/>
          </a:prstGeom>
          <a:solidFill>
            <a:srgbClr val="2E5D8A"/>
          </a:solidFill>
          <a:ln w="12700">
            <a:solidFill>
              <a:srgbClr val="3A609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1261872"/>
            <a:ext cx="54864" cy="160020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472" y="1426464"/>
            <a:ext cx="411480" cy="4114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440680" y="1408176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1:1 KPI Check-In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5440680" y="1764792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Monthly, 30 min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4919472" y="2084832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accountability conversation with BizDev. No audience. Coaching-forward.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320040" y="3090672"/>
            <a:ext cx="4160520" cy="1600200"/>
          </a:xfrm>
          <a:prstGeom prst="rect">
            <a:avLst/>
          </a:prstGeom>
          <a:solidFill>
            <a:srgbClr val="2E5D8A"/>
          </a:solidFill>
          <a:ln w="12700">
            <a:solidFill>
              <a:srgbClr val="3A609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320040" y="3090672"/>
            <a:ext cx="54864" cy="160020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" y="3255264"/>
            <a:ext cx="411480" cy="41148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005840" y="3236976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Podcast Planning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1005840" y="3593592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</a:t>
            </a:r>
            <a:endParaRPr lang="en-US" sz="1000" dirty="0"/>
          </a:p>
        </p:txBody>
      </p:sp>
      <p:sp>
        <p:nvSpPr>
          <p:cNvPr id="22" name="Text 17"/>
          <p:cNvSpPr/>
          <p:nvPr/>
        </p:nvSpPr>
        <p:spPr>
          <a:xfrm>
            <a:off x="484632" y="3913632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Guest pipeline reviewed. Next episode planned. Your guest sourcing = a KPI touchpoint.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4754880" y="3090672"/>
            <a:ext cx="4160520" cy="1600200"/>
          </a:xfrm>
          <a:prstGeom prst="rect">
            <a:avLst/>
          </a:prstGeom>
          <a:solidFill>
            <a:srgbClr val="2E5D8A"/>
          </a:solidFill>
          <a:ln w="12700">
            <a:solidFill>
              <a:srgbClr val="3A609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4754880" y="3090672"/>
            <a:ext cx="54864" cy="160020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472" y="3255264"/>
            <a:ext cx="411480" cy="41148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440680" y="3236976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KPI Review</a:t>
            </a:r>
            <a:endParaRPr lang="en-US" sz="1400" dirty="0"/>
          </a:p>
        </p:txBody>
      </p:sp>
      <p:sp>
        <p:nvSpPr>
          <p:cNvPr id="27" name="Text 21"/>
          <p:cNvSpPr/>
          <p:nvPr/>
        </p:nvSpPr>
        <p:spPr>
          <a:xfrm>
            <a:off x="5440680" y="3593592"/>
            <a:ext cx="3337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</a:t>
            </a:r>
            <a:endParaRPr lang="en-US" sz="1000" dirty="0"/>
          </a:p>
        </p:txBody>
      </p:sp>
      <p:sp>
        <p:nvSpPr>
          <p:cNvPr id="28" name="Text 22"/>
          <p:cNvSpPr/>
          <p:nvPr/>
        </p:nvSpPr>
        <p:spPr>
          <a:xfrm>
            <a:off x="4919472" y="3913632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BizDev presents aggregate performance to Dine and Mike. Q2, Q3, Q4.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0972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YOUR INPUT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65760" y="41148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#CosignOrImprove — Before We Leave Today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20040" y="1005840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have a Consultant Input Request document. These are the questions we need answered before outreach begins. Complete before kickoff — or right now.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00200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7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00200"/>
            <a:ext cx="347472" cy="1024128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600200"/>
            <a:ext cx="347472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13232" y="16733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geography is your strongest professional network?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13232" y="21305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matters: Determines your contact pool. Your answer overrides our default cluster assignment.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600200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600200"/>
            <a:ext cx="347472" cy="1024128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4" name="Text 12"/>
          <p:cNvSpPr/>
          <p:nvPr/>
        </p:nvSpPr>
        <p:spPr>
          <a:xfrm>
            <a:off x="4709160" y="1600200"/>
            <a:ext cx="347472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148072" y="16733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outreach themes do you hear most from your clients?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148072" y="21305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matters: Shapes the HubSpot template library we build for everyone.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74320" y="2715768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74320" y="2715768"/>
            <a:ext cx="347472" cy="1024128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9" name="Text 17"/>
          <p:cNvSpPr/>
          <p:nvPr/>
        </p:nvSpPr>
        <p:spPr>
          <a:xfrm>
            <a:off x="274320" y="2715768"/>
            <a:ext cx="347472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13232" y="27889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your natural communication style in a cold outreach?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13232" y="3246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matters: Ensures the templates sound like you — not generic marketing copy.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709160" y="2715768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7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2715768"/>
            <a:ext cx="347472" cy="1024128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4" name="Text 22"/>
          <p:cNvSpPr/>
          <p:nvPr/>
        </p:nvSpPr>
        <p:spPr>
          <a:xfrm>
            <a:off x="4709160" y="2715768"/>
            <a:ext cx="347472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148072" y="27889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you have existing COI relationships (attorneys, CPAs, PE partners)?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148072" y="3246120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matters: Maps the private wealth network before we build outreach strategy on top of it.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74320" y="3831336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7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274320" y="3831336"/>
            <a:ext cx="347472" cy="1024128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9" name="Text 27"/>
          <p:cNvSpPr/>
          <p:nvPr/>
        </p:nvSpPr>
        <p:spPr>
          <a:xfrm>
            <a:off x="274320" y="3831336"/>
            <a:ext cx="347472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Q5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713232" y="3904488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the most interesting thing you've heard from a client in 90 days?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13232" y="4361688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matters: Becomes our first roundtable topic and a content seed.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709160" y="3831336"/>
            <a:ext cx="420624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7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09160" y="3831336"/>
            <a:ext cx="347472" cy="1024128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4" name="Text 32"/>
          <p:cNvSpPr/>
          <p:nvPr/>
        </p:nvSpPr>
        <p:spPr>
          <a:xfrm>
            <a:off x="4709160" y="3831336"/>
            <a:ext cx="347472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Q6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5148072" y="3904488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about this plan do you think is wrong, missing, or likely to fail?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148072" y="4361688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matters: The most important question. Silence here is agreement.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164592" y="4434840"/>
            <a:ext cx="8979408" cy="708660"/>
          </a:xfrm>
          <a:prstGeom prst="rect">
            <a:avLst/>
          </a:prstGeom>
          <a:solidFill>
            <a:srgbClr val="2E5D8A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2743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YOU LEAVE TODAY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65760" y="68580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Commitments.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320040" y="1572768"/>
            <a:ext cx="594360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572768"/>
            <a:ext cx="594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051560" y="1609344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your contacts.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51560" y="19202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25–30 names from your regional cluster. Write them down. Steph will log them in HubSpot as your assigned pool by April 1.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2487168"/>
            <a:ext cx="594360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320040" y="2487168"/>
            <a:ext cx="594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051560" y="2523744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your input document.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51560" y="28346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Consultant Input Request. Written or verbal — just not silent. BizDev needs it 24 hours before Phase 3 launches.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3401568"/>
            <a:ext cx="594360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5" name="Text 13"/>
          <p:cNvSpPr/>
          <p:nvPr/>
        </p:nvSpPr>
        <p:spPr>
          <a:xfrm>
            <a:off x="320040" y="3401568"/>
            <a:ext cx="594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051560" y="3438144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one contact you will reach out to this week.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51560" y="37490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someday. Not when the templates are ready. One name. Before Friday. The first touchpoint of the 2026 sales activation starts with you, right now.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65760" y="44805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Crewcial Partners  |  Business Development  |  Confidential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AGENDA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97280"/>
            <a:ext cx="502920" cy="10515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09728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14400" y="11887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We're Here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1481328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state of the business — honest framing on where we stand and why this matters now.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800600" y="109728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00600" y="1097280"/>
            <a:ext cx="502920" cy="10515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2" name="Text 10"/>
          <p:cNvSpPr/>
          <p:nvPr/>
        </p:nvSpPr>
        <p:spPr>
          <a:xfrm>
            <a:off x="4800600" y="109728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394960" y="11887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Been Built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394960" y="1481328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the receipts: the contact database, HubSpot setup, segmentation logic, and outreach frameworks.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" y="233172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331720"/>
            <a:ext cx="502920" cy="10515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7" name="Text 15"/>
          <p:cNvSpPr/>
          <p:nvPr/>
        </p:nvSpPr>
        <p:spPr>
          <a:xfrm>
            <a:off x="320040" y="233172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914400" y="242316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Mindset Reset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2715768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are here to be interested, not interesting. What that means in practice.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800600" y="233172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00600" y="2331720"/>
            <a:ext cx="502920" cy="10515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2" name="Text 20"/>
          <p:cNvSpPr/>
          <p:nvPr/>
        </p:nvSpPr>
        <p:spPr>
          <a:xfrm>
            <a:off x="4800600" y="233172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394960" y="242316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Contact Pool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394960" y="2715768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 clusters, the Choose-Your-Adventure assignment model, and your first selections.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20040" y="356616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0040" y="3566160"/>
            <a:ext cx="502920" cy="10515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7" name="Text 25"/>
          <p:cNvSpPr/>
          <p:nvPr/>
        </p:nvSpPr>
        <p:spPr>
          <a:xfrm>
            <a:off x="320040" y="356616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914400" y="365760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Tools &amp; KPIs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914400" y="3950208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HubSpot, the outreach sequence, what we're measuring, and what it's worth at year-end.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800600" y="356616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00600" y="3566160"/>
            <a:ext cx="502920" cy="10515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2" name="Text 30"/>
          <p:cNvSpPr/>
          <p:nvPr/>
        </p:nvSpPr>
        <p:spPr>
          <a:xfrm>
            <a:off x="4800600" y="3566160"/>
            <a:ext cx="5029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394960" y="365760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Input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394960" y="3950208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Consultant Input Request — what we need from each of you before we leave today.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2860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WHY WE'RE HERE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State of the Business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20040" y="1508760"/>
            <a:ext cx="36576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508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market environment has been challenging. </a:t>
            </a:r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Benchmarks dominated by a handful of mega-cap stocks have made relative performance a difficult story to tell. We know that. Our clients know that. Prospects know that.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2514600"/>
            <a:ext cx="36576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25146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attrition creates urgency. </a:t>
            </a:r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clients leave, the instinct is to wait for conditions to improve. That is not our plan for 2026. Our plan is to be proactive, disciplined, and present.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" y="3520440"/>
            <a:ext cx="36576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" y="3520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are not waiting for a tailwind. </a:t>
            </a:r>
            <a:pPr indent="0" marL="0">
              <a:buNone/>
            </a:pPr>
            <a:r>
              <a:rPr lang="en-US" sz="13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are building the infrastructure, the habits, and the relationships that will generate new business regardless of what the market does next.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0972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WHAT'S BEEN BUILT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65760" y="41148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Receipts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20116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097280"/>
            <a:ext cx="2011680" cy="73152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272" y="1261872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74320" y="18745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787</a:t>
            </a:r>
            <a:endParaRPr lang="en-US" sz="4000" dirty="0"/>
          </a:p>
        </p:txBody>
      </p:sp>
      <p:sp>
        <p:nvSpPr>
          <p:cNvPr id="10" name="Text 7"/>
          <p:cNvSpPr/>
          <p:nvPr/>
        </p:nvSpPr>
        <p:spPr>
          <a:xfrm>
            <a:off x="274320" y="25146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E&amp;F Organizations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365760" y="2880360"/>
            <a:ext cx="1828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Sourced from Candid/Guidestar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Unrestricted assets $200M–$500M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2450592" y="1097280"/>
            <a:ext cx="20116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450592" y="1097280"/>
            <a:ext cx="2011680" cy="73152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544" y="1261872"/>
            <a:ext cx="502920" cy="5029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450592" y="18745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760</a:t>
            </a:r>
            <a:endParaRPr lang="en-US" sz="4000" dirty="0"/>
          </a:p>
        </p:txBody>
      </p:sp>
      <p:sp>
        <p:nvSpPr>
          <p:cNvPr id="16" name="Text 12"/>
          <p:cNvSpPr/>
          <p:nvPr/>
        </p:nvSpPr>
        <p:spPr>
          <a:xfrm>
            <a:off x="2450592" y="25146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Contacts in HubSpot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2542032" y="2880360"/>
            <a:ext cx="1828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have email addresses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Enriched &amp; upload-ready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4626864" y="1097280"/>
            <a:ext cx="20116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4626864" y="1097280"/>
            <a:ext cx="2011680" cy="73152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5816" y="1261872"/>
            <a:ext cx="502920" cy="50292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626864" y="18745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4000" dirty="0"/>
          </a:p>
        </p:txBody>
      </p:sp>
      <p:sp>
        <p:nvSpPr>
          <p:cNvPr id="22" name="Text 17"/>
          <p:cNvSpPr/>
          <p:nvPr/>
        </p:nvSpPr>
        <p:spPr>
          <a:xfrm>
            <a:off x="4626864" y="25146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 Clusters</a:t>
            </a:r>
            <a:endParaRPr lang="en-US" sz="1200" dirty="0"/>
          </a:p>
        </p:txBody>
      </p:sp>
      <p:sp>
        <p:nvSpPr>
          <p:cNvPr id="23" name="Text 18"/>
          <p:cNvSpPr/>
          <p:nvPr/>
        </p:nvSpPr>
        <p:spPr>
          <a:xfrm>
            <a:off x="4718304" y="2880360"/>
            <a:ext cx="1828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Pre-segmented by geography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Consultant-aligned pools</a:t>
            </a:r>
            <a:endParaRPr lang="en-US" sz="900" dirty="0"/>
          </a:p>
        </p:txBody>
      </p:sp>
      <p:sp>
        <p:nvSpPr>
          <p:cNvPr id="24" name="Shape 19"/>
          <p:cNvSpPr/>
          <p:nvPr/>
        </p:nvSpPr>
        <p:spPr>
          <a:xfrm>
            <a:off x="6803136" y="1097280"/>
            <a:ext cx="20116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6803136" y="1097280"/>
            <a:ext cx="2011680" cy="73152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2088" y="1261872"/>
            <a:ext cx="502920" cy="50292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6803136" y="18745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~200</a:t>
            </a:r>
            <a:endParaRPr lang="en-US" sz="4000" dirty="0"/>
          </a:p>
        </p:txBody>
      </p:sp>
      <p:sp>
        <p:nvSpPr>
          <p:cNvPr id="28" name="Text 22"/>
          <p:cNvSpPr/>
          <p:nvPr/>
        </p:nvSpPr>
        <p:spPr>
          <a:xfrm>
            <a:off x="6803136" y="25146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 1 Targets</a:t>
            </a:r>
            <a:endParaRPr lang="en-US" sz="1200" dirty="0"/>
          </a:p>
        </p:txBody>
      </p:sp>
      <p:sp>
        <p:nvSpPr>
          <p:cNvPr id="29" name="Text 23"/>
          <p:cNvSpPr/>
          <p:nvPr/>
        </p:nvSpPr>
        <p:spPr>
          <a:xfrm>
            <a:off x="6894576" y="2880360"/>
            <a:ext cx="1828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Pre-filtered: email ✓, assets ≥$250M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Non-hospital, regionally clustered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THE MINDSET RESET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20040" y="685800"/>
            <a:ext cx="8503920" cy="1417320"/>
          </a:xfrm>
          <a:prstGeom prst="rect">
            <a:avLst/>
          </a:prstGeom>
          <a:solidFill>
            <a:srgbClr val="2E5D8A"/>
          </a:solidFill>
          <a:ln/>
        </p:spPr>
      </p:sp>
      <p:sp>
        <p:nvSpPr>
          <p:cNvPr id="5" name="Shape 3"/>
          <p:cNvSpPr/>
          <p:nvPr/>
        </p:nvSpPr>
        <p:spPr>
          <a:xfrm>
            <a:off x="320040" y="685800"/>
            <a:ext cx="54864" cy="14173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804672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here to be interested. Not interesting.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02920" y="141732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successful meeting ends with the prospect doing most of the talking — and feeling better understood than when they walked in.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97280" y="23317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OLD MODEL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754880" y="233172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MODEL — 2026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2670048"/>
            <a:ext cx="8503920" cy="402336"/>
          </a:xfrm>
          <a:prstGeom prst="rect">
            <a:avLst/>
          </a:prstGeom>
          <a:solidFill>
            <a:srgbClr val="1E4A70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670048"/>
            <a:ext cx="329184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with performance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43400" y="2715768"/>
            <a:ext cx="36576" cy="31089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0" y="2670048"/>
            <a:ext cx="411480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with questions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3108960"/>
            <a:ext cx="8503920" cy="402336"/>
          </a:xfrm>
          <a:prstGeom prst="rect">
            <a:avLst/>
          </a:prstGeom>
          <a:solidFill>
            <a:srgbClr val="17334F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3108960"/>
            <a:ext cx="329184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Meeting = pitch opportunity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343400" y="3154680"/>
            <a:ext cx="36576" cy="31089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0" y="3108960"/>
            <a:ext cx="411480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Meeting = intelligence gathering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3547872"/>
            <a:ext cx="8503920" cy="402336"/>
          </a:xfrm>
          <a:prstGeom prst="rect">
            <a:avLst/>
          </a:prstGeom>
          <a:solidFill>
            <a:srgbClr val="1E4A70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3547872"/>
            <a:ext cx="329184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= deck delivered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343400" y="3593592"/>
            <a:ext cx="36576" cy="31089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0" y="3547872"/>
            <a:ext cx="411480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= prospect talked more than we did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" y="3986784"/>
            <a:ext cx="8503920" cy="402336"/>
          </a:xfrm>
          <a:prstGeom prst="rect">
            <a:avLst/>
          </a:prstGeom>
          <a:solidFill>
            <a:srgbClr val="17334F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3986784"/>
            <a:ext cx="329184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Crewcial is the subject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343400" y="4032504"/>
            <a:ext cx="36576" cy="31089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0" y="3986784"/>
            <a:ext cx="411480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prospect's world is the subject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20040" y="4425696"/>
            <a:ext cx="8503920" cy="402336"/>
          </a:xfrm>
          <a:prstGeom prst="rect">
            <a:avLst/>
          </a:prstGeom>
          <a:solidFill>
            <a:srgbClr val="1E4A70"/>
          </a:solidFill>
          <a:ln/>
        </p:spPr>
      </p:sp>
      <p:sp>
        <p:nvSpPr>
          <p:cNvPr id="27" name="Text 25"/>
          <p:cNvSpPr/>
          <p:nvPr/>
        </p:nvSpPr>
        <p:spPr>
          <a:xfrm>
            <a:off x="457200" y="4425696"/>
            <a:ext cx="329184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a mental note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343400" y="4471416"/>
            <a:ext cx="36576" cy="31089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9" name="Text 27"/>
          <p:cNvSpPr/>
          <p:nvPr/>
        </p:nvSpPr>
        <p:spPr>
          <a:xfrm>
            <a:off x="4572000" y="4425696"/>
            <a:ext cx="4114800" cy="4023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engagement in HubSpot within 48 hrs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0972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THE OUTREACH ANGLE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65760" y="41148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E&amp;F: The Peer Intelligence Call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274320" y="1051560"/>
            <a:ext cx="406908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051560"/>
            <a:ext cx="40690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17043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1536192"/>
            <a:ext cx="38404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are speaking with a select group of institutional leaders about how they are navigating a specific, timely challenge.</a:t>
            </a:r>
            <a:endParaRPr lang="en-US" sz="1100" dirty="0"/>
          </a:p>
          <a:p>
            <a:pPr indent="0" marL="0">
              <a:spcAft>
                <a:spcPts val="600"/>
              </a:spcAft>
              <a:buNone/>
            </a:pPr>
            <a:endParaRPr lang="en-US" sz="11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have visibility across peer organizations. You want to understand how they are thinking. You are building a picture — not selling a product.</a:t>
            </a:r>
            <a:endParaRPr lang="en-US" sz="1100" dirty="0"/>
          </a:p>
          <a:p>
            <a:pPr indent="0" marL="0">
              <a:spcAft>
                <a:spcPts val="600"/>
              </a:spcAft>
              <a:buNone/>
            </a:pPr>
            <a:endParaRPr lang="en-US" sz="11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exchange for their perspective, they get a sense of what peer institutions are doing. That trade, they will make.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663440" y="107899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OUTREACH THEMES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63440" y="1417320"/>
            <a:ext cx="237744" cy="23774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10"/>
          <p:cNvSpPr/>
          <p:nvPr/>
        </p:nvSpPr>
        <p:spPr>
          <a:xfrm>
            <a:off x="4663440" y="1417320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974336" y="138988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Concentration risk — benchmarks dominated by Mag-7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1938528"/>
            <a:ext cx="237744" cy="23774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5" name="Text 13"/>
          <p:cNvSpPr/>
          <p:nvPr/>
        </p:nvSpPr>
        <p:spPr>
          <a:xfrm>
            <a:off x="4663440" y="193852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974336" y="191109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OCIO model evaluation — build vs. buy decision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2459736"/>
            <a:ext cx="237744" cy="23774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4663440" y="2459736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974336" y="2432304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markets pacing &amp; liquidity management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63440" y="2980944"/>
            <a:ext cx="237744" cy="23774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9"/>
          <p:cNvSpPr/>
          <p:nvPr/>
        </p:nvSpPr>
        <p:spPr>
          <a:xfrm>
            <a:off x="4663440" y="298094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3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974336" y="295351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&amp; investment committee evolution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663440" y="3566160"/>
            <a:ext cx="4160520" cy="123444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4" name="Text 22"/>
          <p:cNvSpPr/>
          <p:nvPr/>
        </p:nvSpPr>
        <p:spPr>
          <a:xfrm>
            <a:off x="4800600" y="365760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SUCCESSFUL MEETING ENDS WITH: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00600" y="395020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 2nd conversation on the calendar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00600" y="4224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An introduction offered by the prospect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00600" y="449884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Specific content the prospect actually asked for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THE OUTREACH ANGLE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Wealth: The Institutional Lens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65760" y="118872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PATH IN IS RELATIONSHIP-GATED — ALWAYS THROUGH A COI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1600200"/>
            <a:ext cx="1920240" cy="1371600"/>
          </a:xfrm>
          <a:prstGeom prst="rect">
            <a:avLst/>
          </a:prstGeom>
          <a:solidFill>
            <a:srgbClr val="2E5D8A"/>
          </a:solidFill>
          <a:ln w="12700">
            <a:solidFill>
              <a:srgbClr val="3A609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69164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Estate Attorneys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Trust Officers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237744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liquidity events first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258568" y="2167128"/>
            <a:ext cx="1828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Shape 8"/>
          <p:cNvSpPr/>
          <p:nvPr/>
        </p:nvSpPr>
        <p:spPr>
          <a:xfrm>
            <a:off x="2377440" y="2103120"/>
            <a:ext cx="54864" cy="1828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Shape 9"/>
          <p:cNvSpPr/>
          <p:nvPr/>
        </p:nvSpPr>
        <p:spPr>
          <a:xfrm>
            <a:off x="2468880" y="1600200"/>
            <a:ext cx="1920240" cy="1371600"/>
          </a:xfrm>
          <a:prstGeom prst="rect">
            <a:avLst/>
          </a:prstGeom>
          <a:solidFill>
            <a:srgbClr val="2E5D8A"/>
          </a:solidFill>
          <a:ln w="12700">
            <a:solidFill>
              <a:srgbClr val="3A6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0" y="169164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 CPAs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Tax Advisors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560320" y="237744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co-orchestration partners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407408" y="2167128"/>
            <a:ext cx="1828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5" name="Shape 13"/>
          <p:cNvSpPr/>
          <p:nvPr/>
        </p:nvSpPr>
        <p:spPr>
          <a:xfrm>
            <a:off x="4526280" y="2103120"/>
            <a:ext cx="54864" cy="1828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Shape 14"/>
          <p:cNvSpPr/>
          <p:nvPr/>
        </p:nvSpPr>
        <p:spPr>
          <a:xfrm>
            <a:off x="4617720" y="1600200"/>
            <a:ext cx="1920240" cy="1371600"/>
          </a:xfrm>
          <a:prstGeom prst="rect">
            <a:avLst/>
          </a:prstGeom>
          <a:solidFill>
            <a:srgbClr val="2E5D8A"/>
          </a:solidFill>
          <a:ln w="12700">
            <a:solidFill>
              <a:srgbClr val="3A609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09160" y="169164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 / VC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Firm Partners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09160" y="237744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Their LPs = your targets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556248" y="2167128"/>
            <a:ext cx="1828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0" name="Shape 18"/>
          <p:cNvSpPr/>
          <p:nvPr/>
        </p:nvSpPr>
        <p:spPr>
          <a:xfrm>
            <a:off x="6675120" y="2103120"/>
            <a:ext cx="54864" cy="1828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Shape 19"/>
          <p:cNvSpPr/>
          <p:nvPr/>
        </p:nvSpPr>
        <p:spPr>
          <a:xfrm>
            <a:off x="6766560" y="1600200"/>
            <a:ext cx="1920240" cy="1371600"/>
          </a:xfrm>
          <a:prstGeom prst="rect">
            <a:avLst/>
          </a:prstGeom>
          <a:solidFill>
            <a:srgbClr val="2E5D8A"/>
          </a:solidFill>
          <a:ln w="12700">
            <a:solidFill>
              <a:srgbClr val="3A609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0" y="169164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Philanthropic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58000" y="237744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E&amp;F bridge to PWI families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65760" y="310896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COI → INTRODUCTION → DIRECT PWI MEETING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474720"/>
            <a:ext cx="8503920" cy="1417320"/>
          </a:xfrm>
          <a:prstGeom prst="rect">
            <a:avLst/>
          </a:prstGeom>
          <a:solidFill>
            <a:srgbClr val="17334F"/>
          </a:solidFill>
          <a:ln/>
        </p:spPr>
      </p:sp>
      <p:sp>
        <p:nvSpPr>
          <p:cNvPr id="26" name="Shape 24"/>
          <p:cNvSpPr/>
          <p:nvPr/>
        </p:nvSpPr>
        <p:spPr>
          <a:xfrm>
            <a:off x="320040" y="3474720"/>
            <a:ext cx="54864" cy="14173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7" name="Text 25"/>
          <p:cNvSpPr/>
          <p:nvPr/>
        </p:nvSpPr>
        <p:spPr>
          <a:xfrm>
            <a:off x="502920" y="354787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FRAME WHEN IN THE ROOM: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02920" y="3822192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"We spend most of our time with endowments and foundations — organizations that think in perpetuity. I'm trying to understand how individuals managing at a similar scale think about their portfolios differently, and whether our institutional frameworks apply — or whether they're the wrong starting point entirely."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0972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YOUR CONTACT POOL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65760" y="41148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Choose-Your-Adventure Assignment Model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274320" y="1051560"/>
            <a:ext cx="20116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051560"/>
            <a:ext cx="2011680" cy="50292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107899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Northeast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16276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NY · MA · PA · CT · NJ · DC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65760" y="20116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~227 orgs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65760" y="23591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consultants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2743200"/>
            <a:ext cx="1828800" cy="384048"/>
          </a:xfrm>
          <a:prstGeom prst="rect">
            <a:avLst/>
          </a:prstGeom>
          <a:solidFill>
            <a:srgbClr val="F5F6F8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74320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Assigned to: ___________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450592" y="1051560"/>
            <a:ext cx="20116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450592" y="1051560"/>
            <a:ext cx="2011680" cy="502920"/>
          </a:xfrm>
          <a:prstGeom prst="rect">
            <a:avLst/>
          </a:prstGeom>
          <a:solidFill>
            <a:srgbClr val="2E5D8A"/>
          </a:solidFill>
          <a:ln/>
        </p:spPr>
      </p:sp>
      <p:sp>
        <p:nvSpPr>
          <p:cNvPr id="16" name="Text 14"/>
          <p:cNvSpPr/>
          <p:nvPr/>
        </p:nvSpPr>
        <p:spPr>
          <a:xfrm>
            <a:off x="2542032" y="107899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Midwest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542032" y="16276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OH · IL · IN · MI · MN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542032" y="20116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~146 orgs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542032" y="23591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1–2 consultants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542032" y="2743200"/>
            <a:ext cx="1828800" cy="384048"/>
          </a:xfrm>
          <a:prstGeom prst="rect">
            <a:avLst/>
          </a:prstGeom>
          <a:solidFill>
            <a:srgbClr val="F5F6F8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587752" y="274320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Assigned to: ___________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26864" y="1051560"/>
            <a:ext cx="20116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26864" y="1051560"/>
            <a:ext cx="2011680" cy="502920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24" name="Text 22"/>
          <p:cNvSpPr/>
          <p:nvPr/>
        </p:nvSpPr>
        <p:spPr>
          <a:xfrm>
            <a:off x="4718304" y="107899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Mid-Atlantic / South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718304" y="16276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· MD · GA · NC · SC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718304" y="20116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~85 orgs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718304" y="23591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consultant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18304" y="2743200"/>
            <a:ext cx="1828800" cy="384048"/>
          </a:xfrm>
          <a:prstGeom prst="rect">
            <a:avLst/>
          </a:prstGeom>
          <a:solidFill>
            <a:srgbClr val="F5F6F8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64024" y="274320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Assigned to: ___________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803136" y="1051560"/>
            <a:ext cx="201168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803136" y="1051560"/>
            <a:ext cx="2011680" cy="502920"/>
          </a:xfrm>
          <a:prstGeom prst="rect">
            <a:avLst/>
          </a:prstGeom>
          <a:solidFill>
            <a:srgbClr val="2A4E6C"/>
          </a:solidFill>
          <a:ln/>
        </p:spPr>
      </p:sp>
      <p:sp>
        <p:nvSpPr>
          <p:cNvPr id="32" name="Text 30"/>
          <p:cNvSpPr/>
          <p:nvPr/>
        </p:nvSpPr>
        <p:spPr>
          <a:xfrm>
            <a:off x="6894576" y="107899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/ West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894576" y="16276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TX · CA · FL · CO · WA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894576" y="20116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~130 orgs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894576" y="23591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6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1–2 consultants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894576" y="2743200"/>
            <a:ext cx="1828800" cy="384048"/>
          </a:xfrm>
          <a:prstGeom prst="rect">
            <a:avLst/>
          </a:prstGeom>
          <a:solidFill>
            <a:srgbClr val="F5F6F8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940296" y="2743200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Assigned to: ___________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274320" y="3401568"/>
            <a:ext cx="8595360" cy="146304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9" name="Text 37"/>
          <p:cNvSpPr/>
          <p:nvPr/>
        </p:nvSpPr>
        <p:spPr>
          <a:xfrm>
            <a:off x="502920" y="34930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RULES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0292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Each consultant self-selects 25–30 contacts from their regional cluster before we leave today.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502920" y="410565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Selections logged as 'Sales Owner' in HubSpot on Day 1 of Phase 3 (April).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502920" y="44165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Earn the right to expand your pool by hitting your first 30-day KPI targets.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0972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TOOLS &amp; KPIs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65760" y="41148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Measuring — and What It's Worth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274320" y="1005840"/>
            <a:ext cx="320040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005840"/>
            <a:ext cx="3200400" cy="502920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105156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HUBSPOT IS THE OPERATING SYSTEM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11480" y="1627632"/>
            <a:ext cx="182880" cy="1828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658368" y="1600200"/>
            <a:ext cx="2697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outreach sent FROM HubSpot — not personal inbox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11480" y="2112264"/>
            <a:ext cx="182880" cy="1828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10"/>
          <p:cNvSpPr/>
          <p:nvPr/>
        </p:nvSpPr>
        <p:spPr>
          <a:xfrm>
            <a:off x="658368" y="2084832"/>
            <a:ext cx="2697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4-touch email escalation sequence built in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11480" y="2596896"/>
            <a:ext cx="182880" cy="1828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658368" y="2569464"/>
            <a:ext cx="2697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pools assigned via 'Sales Owner' field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11480" y="3081528"/>
            <a:ext cx="182880" cy="1828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658368" y="3054096"/>
            <a:ext cx="2697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Post-meeting audio debriefs logged under contact record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11480" y="3566160"/>
            <a:ext cx="182880" cy="1828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" y="3538728"/>
            <a:ext cx="2697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activity reports auto-generated for leadership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11480" y="4050792"/>
            <a:ext cx="182880" cy="1828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0" name="Text 18"/>
          <p:cNvSpPr/>
          <p:nvPr/>
        </p:nvSpPr>
        <p:spPr>
          <a:xfrm>
            <a:off x="658368" y="4023360"/>
            <a:ext cx="2697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not logged = activity that didn't happen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703320" y="1005840"/>
            <a:ext cx="5166360" cy="384048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2" name="Text 20"/>
          <p:cNvSpPr/>
          <p:nvPr/>
        </p:nvSpPr>
        <p:spPr>
          <a:xfrm>
            <a:off x="3794760" y="1005840"/>
            <a:ext cx="4983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KPI TARGETS (PER CONSULTANT)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703320" y="1435608"/>
            <a:ext cx="516636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22192" y="1435608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Documented touchpoints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7772400" y="1490472"/>
            <a:ext cx="1005840" cy="310896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6" name="Text 24"/>
          <p:cNvSpPr/>
          <p:nvPr/>
        </p:nvSpPr>
        <p:spPr>
          <a:xfrm>
            <a:off x="7772400" y="1490472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703320" y="1874520"/>
            <a:ext cx="5166360" cy="420624"/>
          </a:xfrm>
          <a:prstGeom prst="rect">
            <a:avLst/>
          </a:prstGeom>
          <a:solidFill>
            <a:srgbClr val="EDF2F7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822192" y="1874520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Qualified meetings (&gt;20 min)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7772400" y="1929384"/>
            <a:ext cx="1005840" cy="310896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0" name="Text 28"/>
          <p:cNvSpPr/>
          <p:nvPr/>
        </p:nvSpPr>
        <p:spPr>
          <a:xfrm>
            <a:off x="7772400" y="1929384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703320" y="2313432"/>
            <a:ext cx="516636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22192" y="2313432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4-touch sequences completed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7772400" y="2368296"/>
            <a:ext cx="1005840" cy="310896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4" name="Text 32"/>
          <p:cNvSpPr/>
          <p:nvPr/>
        </p:nvSpPr>
        <p:spPr>
          <a:xfrm>
            <a:off x="7772400" y="2368296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703320" y="2752344"/>
            <a:ext cx="5166360" cy="420624"/>
          </a:xfrm>
          <a:prstGeom prst="rect">
            <a:avLst/>
          </a:prstGeom>
          <a:solidFill>
            <a:srgbClr val="EDF2F7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822192" y="2752344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CRM hygiene (48-hr logging)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7772400" y="2807208"/>
            <a:ext cx="1005840" cy="310896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8" name="Text 36"/>
          <p:cNvSpPr/>
          <p:nvPr/>
        </p:nvSpPr>
        <p:spPr>
          <a:xfrm>
            <a:off x="7772400" y="2807208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3703320" y="3191256"/>
            <a:ext cx="516636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822192" y="3191256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Travel prospect meetings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7772400" y="3246120"/>
            <a:ext cx="1005840" cy="310896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42" name="Text 40"/>
          <p:cNvSpPr/>
          <p:nvPr/>
        </p:nvSpPr>
        <p:spPr>
          <a:xfrm>
            <a:off x="7772400" y="3246120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/ trip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3703320" y="3630168"/>
            <a:ext cx="5166360" cy="420624"/>
          </a:xfrm>
          <a:prstGeom prst="rect">
            <a:avLst/>
          </a:prstGeom>
          <a:solidFill>
            <a:srgbClr val="EDF2F7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822192" y="3630168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Post-meeting audio debriefs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7772400" y="3685032"/>
            <a:ext cx="1005840" cy="310896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46" name="Text 44"/>
          <p:cNvSpPr/>
          <p:nvPr/>
        </p:nvSpPr>
        <p:spPr>
          <a:xfrm>
            <a:off x="7772400" y="3685032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3703320" y="4069080"/>
            <a:ext cx="516636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DD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822192" y="4069080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contribution (quarterly)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7772400" y="4123944"/>
            <a:ext cx="1005840" cy="310896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50" name="Text 48"/>
          <p:cNvSpPr/>
          <p:nvPr/>
        </p:nvSpPr>
        <p:spPr>
          <a:xfrm>
            <a:off x="7772400" y="4123944"/>
            <a:ext cx="1005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/ qtr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703320" y="4517136"/>
            <a:ext cx="5166360" cy="457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52" name="Text 50"/>
          <p:cNvSpPr/>
          <p:nvPr/>
        </p:nvSpPr>
        <p:spPr>
          <a:xfrm>
            <a:off x="3794760" y="4517136"/>
            <a:ext cx="4983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of year-end bonus weight tied to sales engagement KPIs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Crewcial Partners — 2026 Sales Activation Kickoff</dc:title>
  <dc:subject>PptxGenJS Presentation</dc:subject>
  <dc:creator>PptxGenJS</dc:creator>
  <cp:lastModifiedBy>PptxGenJS</cp:lastModifiedBy>
  <cp:revision>1</cp:revision>
  <dcterms:created xsi:type="dcterms:W3CDTF">2026-02-22T01:16:09Z</dcterms:created>
  <dcterms:modified xsi:type="dcterms:W3CDTF">2026-02-22T01:16:09Z</dcterms:modified>
</cp:coreProperties>
</file>